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11880850" cy="9361488"/>
  <p:notesSz cx="9296400" cy="7010400"/>
  <p:defaultTextStyle>
    <a:defPPr>
      <a:defRPr lang="pt-BR"/>
    </a:defPPr>
    <a:lvl1pPr marL="0" algn="l" defTabSz="125449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27245" algn="l" defTabSz="125449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54490" algn="l" defTabSz="125449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881733" algn="l" defTabSz="125449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08977" algn="l" defTabSz="125449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36220" algn="l" defTabSz="125449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763465" algn="l" defTabSz="125449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390709" algn="l" defTabSz="125449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017953" algn="l" defTabSz="125449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49">
          <p15:clr>
            <a:srgbClr val="A4A3A4"/>
          </p15:clr>
        </p15:guide>
        <p15:guide id="2" pos="374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254" autoAdjust="0"/>
    <p:restoredTop sz="94638" autoAdjust="0"/>
  </p:normalViewPr>
  <p:slideViewPr>
    <p:cSldViewPr>
      <p:cViewPr varScale="1">
        <p:scale>
          <a:sx n="85" d="100"/>
          <a:sy n="85" d="100"/>
        </p:scale>
        <p:origin x="2292" y="60"/>
      </p:cViewPr>
      <p:guideLst>
        <p:guide orient="horz" pos="2949"/>
        <p:guide pos="374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Planilha_do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47"/>
    </mc:Choice>
    <mc:Fallback>
      <c:style val="4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720381205977107"/>
          <c:y val="4.1556428552339833E-2"/>
          <c:w val="0.9102649203455655"/>
          <c:h val="0.84770969643984073"/>
        </c:manualLayout>
      </c:layout>
      <c:lineChart>
        <c:grouping val="standard"/>
        <c:varyColors val="0"/>
        <c:ser>
          <c:idx val="1"/>
          <c:order val="1"/>
          <c:tx>
            <c:strRef>
              <c:f>Plan1!$B$1</c:f>
              <c:strCache>
                <c:ptCount val="1"/>
                <c:pt idx="0">
                  <c:v>Reclamações</c:v>
                </c:pt>
              </c:strCache>
            </c:strRef>
          </c:tx>
          <c:spPr>
            <a:ln w="101600" cap="rnd">
              <a:solidFill>
                <a:schemeClr val="bg1"/>
              </a:solidFill>
              <a:bevel/>
            </a:ln>
          </c:spPr>
          <c:dLbls>
            <c:delete val="1"/>
          </c:dLbls>
          <c:cat>
            <c:strRef>
              <c:f>Plan1!$A$2:$A$5</c:f>
              <c:strCache>
                <c:ptCount val="4"/>
                <c:pt idx="0">
                  <c:v>DEZ.2017</c:v>
                </c:pt>
                <c:pt idx="1">
                  <c:v>DEZ.2018</c:v>
                </c:pt>
                <c:pt idx="2">
                  <c:v>DEZ.2019</c:v>
                </c:pt>
                <c:pt idx="3">
                  <c:v>DEZ.2020</c:v>
                </c:pt>
              </c:strCache>
            </c:strRef>
          </c:cat>
          <c:val>
            <c:numRef>
              <c:f>Plan1!$B$2:$B$5</c:f>
              <c:numCache>
                <c:formatCode>General</c:formatCode>
                <c:ptCount val="4"/>
                <c:pt idx="0">
                  <c:v>98</c:v>
                </c:pt>
                <c:pt idx="1">
                  <c:v>146</c:v>
                </c:pt>
                <c:pt idx="2">
                  <c:v>237</c:v>
                </c:pt>
                <c:pt idx="3">
                  <c:v>277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4E4-4244-B09B-06ABD5DF7943}"/>
            </c:ext>
          </c:extLst>
        </c:ser>
        <c:ser>
          <c:idx val="0"/>
          <c:order val="0"/>
          <c:tx>
            <c:strRef>
              <c:f>Plan1!$B$1</c:f>
              <c:strCache>
                <c:ptCount val="1"/>
                <c:pt idx="0">
                  <c:v>Reclamações</c:v>
                </c:pt>
              </c:strCache>
            </c:strRef>
          </c:tx>
          <c:spPr>
            <a:ln w="101600" cap="rnd">
              <a:solidFill>
                <a:schemeClr val="accent6">
                  <a:lumMod val="75000"/>
                </a:schemeClr>
              </a:solidFill>
              <a:bevel/>
            </a:ln>
          </c:spPr>
          <c:marker>
            <c:spPr>
              <a:solidFill>
                <a:schemeClr val="accent2"/>
              </a:solidFill>
              <a:ln>
                <a:solidFill>
                  <a:schemeClr val="accent6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Plan1!$A$2:$A$5</c:f>
              <c:strCache>
                <c:ptCount val="4"/>
                <c:pt idx="0">
                  <c:v>DEZ.2017</c:v>
                </c:pt>
                <c:pt idx="1">
                  <c:v>DEZ.2018</c:v>
                </c:pt>
                <c:pt idx="2">
                  <c:v>DEZ.2019</c:v>
                </c:pt>
                <c:pt idx="3">
                  <c:v>DEZ.2020</c:v>
                </c:pt>
              </c:strCache>
            </c:strRef>
          </c:cat>
          <c:val>
            <c:numRef>
              <c:f>Plan1!$B$2:$B$5</c:f>
              <c:numCache>
                <c:formatCode>General</c:formatCode>
                <c:ptCount val="4"/>
                <c:pt idx="0">
                  <c:v>98</c:v>
                </c:pt>
                <c:pt idx="1">
                  <c:v>146</c:v>
                </c:pt>
                <c:pt idx="2">
                  <c:v>237</c:v>
                </c:pt>
                <c:pt idx="3">
                  <c:v>277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4E4-4244-B09B-06ABD5DF794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9993856"/>
        <c:axId val="80040704"/>
      </c:lineChart>
      <c:catAx>
        <c:axId val="799938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anchor="ctr" anchorCtr="0"/>
          <a:lstStyle/>
          <a:p>
            <a:pPr>
              <a:defRPr sz="1400" b="1">
                <a:solidFill>
                  <a:schemeClr val="tx1"/>
                </a:solidFill>
              </a:defRPr>
            </a:pPr>
            <a:endParaRPr lang="pt-BR"/>
          </a:p>
        </c:txPr>
        <c:crossAx val="80040704"/>
        <c:crosses val="autoZero"/>
        <c:auto val="1"/>
        <c:lblAlgn val="ctr"/>
        <c:lblOffset val="100"/>
        <c:noMultiLvlLbl val="0"/>
      </c:catAx>
      <c:valAx>
        <c:axId val="800407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chemeClr val="tx1"/>
                </a:solidFill>
              </a:defRPr>
            </a:pPr>
            <a:endParaRPr lang="pt-BR"/>
          </a:p>
        </c:txPr>
        <c:crossAx val="79993856"/>
        <c:crosses val="autoZero"/>
        <c:crossBetween val="between"/>
      </c:valAx>
    </c:plotArea>
    <c:plotVisOnly val="1"/>
    <c:dispBlanksAs val="gap"/>
    <c:showDLblsOverMax val="0"/>
  </c:chart>
  <c:spPr>
    <a:solidFill>
      <a:srgbClr val="FFFF00"/>
    </a:solidFill>
  </c:spPr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47"/>
    </mc:Choice>
    <mc:Fallback>
      <c:style val="4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06970574966072"/>
          <c:y val="8.5154716099214045E-2"/>
          <c:w val="0.82374968928345682"/>
          <c:h val="0.7683668612886001"/>
        </c:manualLayout>
      </c:layout>
      <c:lineChart>
        <c:grouping val="standard"/>
        <c:varyColors val="0"/>
        <c:ser>
          <c:idx val="1"/>
          <c:order val="1"/>
          <c:tx>
            <c:strRef>
              <c:f>Plan1!$B$1</c:f>
              <c:strCache>
                <c:ptCount val="1"/>
                <c:pt idx="0">
                  <c:v>Reclamações</c:v>
                </c:pt>
              </c:strCache>
            </c:strRef>
          </c:tx>
          <c:spPr>
            <a:ln w="101600" cap="rnd">
              <a:solidFill>
                <a:schemeClr val="bg1"/>
              </a:solidFill>
              <a:bevel/>
            </a:ln>
          </c:spPr>
          <c:dLbls>
            <c:delete val="1"/>
          </c:dLbls>
          <c:cat>
            <c:strRef>
              <c:f>Plan1!$A$2:$A$5</c:f>
              <c:strCache>
                <c:ptCount val="4"/>
                <c:pt idx="0">
                  <c:v>DEZ.2017</c:v>
                </c:pt>
                <c:pt idx="1">
                  <c:v>DEZ.2018</c:v>
                </c:pt>
                <c:pt idx="2">
                  <c:v>DEZ.2019</c:v>
                </c:pt>
                <c:pt idx="3">
                  <c:v>DEZ.2020</c:v>
                </c:pt>
              </c:strCache>
            </c:strRef>
          </c:cat>
          <c:val>
            <c:numRef>
              <c:f>Plan1!$B$2:$B$5</c:f>
              <c:numCache>
                <c:formatCode>#,##0</c:formatCode>
                <c:ptCount val="4"/>
                <c:pt idx="0">
                  <c:v>27798</c:v>
                </c:pt>
                <c:pt idx="1">
                  <c:v>24897</c:v>
                </c:pt>
                <c:pt idx="2">
                  <c:v>54555</c:v>
                </c:pt>
                <c:pt idx="3">
                  <c:v>22496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060-4A25-A39A-151B59B194A4}"/>
            </c:ext>
          </c:extLst>
        </c:ser>
        <c:ser>
          <c:idx val="0"/>
          <c:order val="0"/>
          <c:tx>
            <c:strRef>
              <c:f>Plan1!$B$1</c:f>
              <c:strCache>
                <c:ptCount val="1"/>
                <c:pt idx="0">
                  <c:v>Reclamações</c:v>
                </c:pt>
              </c:strCache>
            </c:strRef>
          </c:tx>
          <c:dLbls>
            <c:dLbl>
              <c:idx val="1"/>
              <c:layout>
                <c:manualLayout>
                  <c:x val="-0.15538211848205274"/>
                  <c:y val="0.12678801936516421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9060-4A25-A39A-151B59B194A4}"/>
                </c:ext>
              </c:extLst>
            </c:dLbl>
            <c:spPr>
              <a:noFill/>
              <a:ln>
                <a:noFill/>
              </a:ln>
              <a:effectLst/>
            </c:sp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Plan1!$A$2:$A$5</c:f>
              <c:strCache>
                <c:ptCount val="4"/>
                <c:pt idx="0">
                  <c:v>DEZ.2017</c:v>
                </c:pt>
                <c:pt idx="1">
                  <c:v>DEZ.2018</c:v>
                </c:pt>
                <c:pt idx="2">
                  <c:v>DEZ.2019</c:v>
                </c:pt>
                <c:pt idx="3">
                  <c:v>DEZ.2020</c:v>
                </c:pt>
              </c:strCache>
            </c:strRef>
          </c:cat>
          <c:val>
            <c:numRef>
              <c:f>Plan1!$B$2:$B$5</c:f>
              <c:numCache>
                <c:formatCode>#,##0</c:formatCode>
                <c:ptCount val="4"/>
                <c:pt idx="0">
                  <c:v>27798</c:v>
                </c:pt>
                <c:pt idx="1">
                  <c:v>24897</c:v>
                </c:pt>
                <c:pt idx="2">
                  <c:v>54555</c:v>
                </c:pt>
                <c:pt idx="3">
                  <c:v>22496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060-4A25-A39A-151B59B194A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8983936"/>
        <c:axId val="78985472"/>
      </c:lineChart>
      <c:catAx>
        <c:axId val="78983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/>
          <a:lstStyle/>
          <a:p>
            <a:pPr>
              <a:defRPr sz="1400" b="1">
                <a:solidFill>
                  <a:schemeClr val="tx1"/>
                </a:solidFill>
                <a:effectLst/>
              </a:defRPr>
            </a:pPr>
            <a:endParaRPr lang="pt-BR"/>
          </a:p>
        </c:txPr>
        <c:crossAx val="78985472"/>
        <c:crosses val="autoZero"/>
        <c:auto val="1"/>
        <c:lblAlgn val="ctr"/>
        <c:lblOffset val="100"/>
        <c:noMultiLvlLbl val="0"/>
      </c:catAx>
      <c:valAx>
        <c:axId val="78985472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chemeClr val="tx1"/>
                </a:solidFill>
              </a:defRPr>
            </a:pPr>
            <a:endParaRPr lang="pt-BR"/>
          </a:p>
        </c:txPr>
        <c:crossAx val="78983936"/>
        <c:crosses val="autoZero"/>
        <c:crossBetween val="between"/>
      </c:valAx>
    </c:plotArea>
    <c:plotVisOnly val="1"/>
    <c:dispBlanksAs val="gap"/>
    <c:showDLblsOverMax val="0"/>
  </c:chart>
  <c:spPr>
    <a:solidFill>
      <a:srgbClr val="99CC00"/>
    </a:solidFill>
  </c:spPr>
  <c:txPr>
    <a:bodyPr/>
    <a:lstStyle/>
    <a:p>
      <a:pPr>
        <a:defRPr sz="1800"/>
      </a:pPr>
      <a:endParaRPr lang="pt-BR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47"/>
    </mc:Choice>
    <mc:Fallback>
      <c:style val="4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189573951828441"/>
          <c:y val="3.9859005878278612E-2"/>
          <c:w val="0.9102649203455655"/>
          <c:h val="0.84770969643984184"/>
        </c:manualLayout>
      </c:layout>
      <c:lineChart>
        <c:grouping val="standard"/>
        <c:varyColors val="0"/>
        <c:ser>
          <c:idx val="1"/>
          <c:order val="1"/>
          <c:tx>
            <c:strRef>
              <c:f>Plan1!$B$1</c:f>
              <c:strCache>
                <c:ptCount val="1"/>
                <c:pt idx="0">
                  <c:v>Reclamações</c:v>
                </c:pt>
              </c:strCache>
            </c:strRef>
          </c:tx>
          <c:spPr>
            <a:ln w="101600" cap="rnd">
              <a:solidFill>
                <a:schemeClr val="bg1"/>
              </a:solidFill>
              <a:bevel/>
            </a:ln>
          </c:spPr>
          <c:dLbls>
            <c:delete val="1"/>
          </c:dLbls>
          <c:cat>
            <c:strRef>
              <c:f>Plan1!$A$2:$A$5</c:f>
              <c:strCache>
                <c:ptCount val="4"/>
                <c:pt idx="0">
                  <c:v>DEZ.2017</c:v>
                </c:pt>
                <c:pt idx="1">
                  <c:v>DEZ.2018</c:v>
                </c:pt>
                <c:pt idx="2">
                  <c:v>DEZ.2019</c:v>
                </c:pt>
                <c:pt idx="3">
                  <c:v>DEZ.2020</c:v>
                </c:pt>
              </c:strCache>
            </c:strRef>
          </c:cat>
          <c:val>
            <c:numRef>
              <c:f>Plan1!$B$2:$B$5</c:f>
              <c:numCache>
                <c:formatCode>General</c:formatCode>
                <c:ptCount val="4"/>
                <c:pt idx="0">
                  <c:v>98</c:v>
                </c:pt>
                <c:pt idx="1">
                  <c:v>129</c:v>
                </c:pt>
                <c:pt idx="2">
                  <c:v>217</c:v>
                </c:pt>
                <c:pt idx="3">
                  <c:v>299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02E-40FD-B969-6F40D16E53B4}"/>
            </c:ext>
          </c:extLst>
        </c:ser>
        <c:ser>
          <c:idx val="0"/>
          <c:order val="0"/>
          <c:tx>
            <c:strRef>
              <c:f>Plan1!$B$1</c:f>
              <c:strCache>
                <c:ptCount val="1"/>
                <c:pt idx="0">
                  <c:v>Reclamações</c:v>
                </c:pt>
              </c:strCache>
            </c:strRef>
          </c:tx>
          <c:spPr>
            <a:ln w="101600" cap="rnd">
              <a:solidFill>
                <a:srgbClr val="CCFF99"/>
              </a:solidFill>
              <a:bevel/>
            </a:ln>
          </c:spPr>
          <c:marker>
            <c:spPr>
              <a:solidFill>
                <a:srgbClr val="CCFF99"/>
              </a:solidFill>
              <a:ln>
                <a:solidFill>
                  <a:srgbClr val="CCFF99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marker>
          <c:dPt>
            <c:idx val="2"/>
            <c:bubble3D val="0"/>
            <c:spPr/>
            <c:extLst>
              <c:ext xmlns:c16="http://schemas.microsoft.com/office/drawing/2014/chart" uri="{C3380CC4-5D6E-409C-BE32-E72D297353CC}">
                <c16:uniqueId val="{00000001-B02E-40FD-B969-6F40D16E53B4}"/>
              </c:ext>
            </c:extLst>
          </c:dPt>
          <c:dLbls>
            <c:dLbl>
              <c:idx val="0"/>
              <c:layout>
                <c:manualLayout>
                  <c:x val="-2.0931978486761572E-2"/>
                  <c:y val="-3.9482830875449916E-3"/>
                </c:manualLayout>
              </c:layout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B02E-40FD-B969-6F40D16E53B4}"/>
                </c:ext>
              </c:extLst>
            </c:dLbl>
            <c:spPr>
              <a:noFill/>
              <a:ln>
                <a:noFill/>
              </a:ln>
              <a:effectLst/>
            </c:sp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Plan1!$A$2:$A$5</c:f>
              <c:strCache>
                <c:ptCount val="4"/>
                <c:pt idx="0">
                  <c:v>DEZ.2017</c:v>
                </c:pt>
                <c:pt idx="1">
                  <c:v>DEZ.2018</c:v>
                </c:pt>
                <c:pt idx="2">
                  <c:v>DEZ.2019</c:v>
                </c:pt>
                <c:pt idx="3">
                  <c:v>DEZ.2020</c:v>
                </c:pt>
              </c:strCache>
            </c:strRef>
          </c:cat>
          <c:val>
            <c:numRef>
              <c:f>Plan1!$B$2:$B$5</c:f>
              <c:numCache>
                <c:formatCode>General</c:formatCode>
                <c:ptCount val="4"/>
                <c:pt idx="0">
                  <c:v>98</c:v>
                </c:pt>
                <c:pt idx="1">
                  <c:v>129</c:v>
                </c:pt>
                <c:pt idx="2">
                  <c:v>217</c:v>
                </c:pt>
                <c:pt idx="3">
                  <c:v>299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02E-40FD-B969-6F40D16E53B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86149760"/>
        <c:axId val="92823936"/>
      </c:lineChart>
      <c:catAx>
        <c:axId val="861497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/>
          <a:lstStyle/>
          <a:p>
            <a:pPr>
              <a:defRPr sz="1400" b="1">
                <a:solidFill>
                  <a:schemeClr val="tx1"/>
                </a:solidFill>
              </a:defRPr>
            </a:pPr>
            <a:endParaRPr lang="pt-BR"/>
          </a:p>
        </c:txPr>
        <c:crossAx val="92823936"/>
        <c:crosses val="autoZero"/>
        <c:auto val="1"/>
        <c:lblAlgn val="ctr"/>
        <c:lblOffset val="100"/>
        <c:noMultiLvlLbl val="0"/>
      </c:catAx>
      <c:valAx>
        <c:axId val="92823936"/>
        <c:scaling>
          <c:orientation val="minMax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chemeClr val="tx1"/>
                </a:solidFill>
              </a:defRPr>
            </a:pPr>
            <a:endParaRPr lang="pt-BR"/>
          </a:p>
        </c:txPr>
        <c:crossAx val="86149760"/>
        <c:crosses val="autoZero"/>
        <c:crossBetween val="between"/>
        <c:majorUnit val="50"/>
      </c:valAx>
    </c:plotArea>
    <c:plotVisOnly val="1"/>
    <c:dispBlanksAs val="gap"/>
    <c:showDLblsOverMax val="0"/>
  </c:chart>
  <c:spPr>
    <a:solidFill>
      <a:srgbClr val="FF0000"/>
    </a:solidFill>
  </c:spPr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87CC9F-843F-4C75-8727-6845CA7A9186}" type="doc">
      <dgm:prSet loTypeId="urn:microsoft.com/office/officeart/2005/8/layout/pyramid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268BB686-8F81-4FCF-960A-ADD4D309DD08}">
      <dgm:prSet phldrT="[Texto]" custT="1"/>
      <dgm:spPr>
        <a:solidFill>
          <a:srgbClr val="0070C0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r>
            <a:rPr lang="pt-BR" sz="3600" b="1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TRATAMENTO  DE  RECLAMAÇÕES</a:t>
          </a:r>
          <a:endParaRPr lang="pt-BR" sz="3600" b="1" u="non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BE8C5C80-8000-421E-B598-D6B32FBE1DED}" type="parTrans" cxnId="{B5FB8749-B6AB-4661-B456-2BE73D8BAE6D}">
      <dgm:prSet/>
      <dgm:spPr/>
      <dgm:t>
        <a:bodyPr/>
        <a:lstStyle/>
        <a:p>
          <a:endParaRPr lang="pt-BR"/>
        </a:p>
      </dgm:t>
    </dgm:pt>
    <dgm:pt modelId="{E9450080-8536-408B-A710-172908FC57B5}" type="sibTrans" cxnId="{B5FB8749-B6AB-4661-B456-2BE73D8BAE6D}">
      <dgm:prSet/>
      <dgm:spPr/>
      <dgm:t>
        <a:bodyPr/>
        <a:lstStyle/>
        <a:p>
          <a:endParaRPr lang="pt-BR"/>
        </a:p>
      </dgm:t>
    </dgm:pt>
    <dgm:pt modelId="{980852FB-49F2-4497-81D7-44711BD754D2}" type="pres">
      <dgm:prSet presAssocID="{6587CC9F-843F-4C75-8727-6845CA7A918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pt-BR"/>
        </a:p>
      </dgm:t>
    </dgm:pt>
    <dgm:pt modelId="{CA0C8594-C83E-491F-B735-9EBF8A9F1C2B}" type="pres">
      <dgm:prSet presAssocID="{6587CC9F-843F-4C75-8727-6845CA7A9186}" presName="pyramid" presStyleLbl="node1" presStyleIdx="0" presStyleCnt="1" custScaleX="120575" custScaleY="67762" custLinFactX="-100000" custLinFactNeighborX="-196135" custLinFactNeighborY="-2393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pt-BR"/>
        </a:p>
      </dgm:t>
    </dgm:pt>
    <dgm:pt modelId="{1B5EA403-8B22-48CF-8052-631C85D55C39}" type="pres">
      <dgm:prSet presAssocID="{6587CC9F-843F-4C75-8727-6845CA7A9186}" presName="theList" presStyleCnt="0"/>
      <dgm:spPr/>
      <dgm:t>
        <a:bodyPr/>
        <a:lstStyle/>
        <a:p>
          <a:endParaRPr lang="pt-BR"/>
        </a:p>
      </dgm:t>
    </dgm:pt>
    <dgm:pt modelId="{D126DC43-067F-4CED-8C21-9C878C10CC99}" type="pres">
      <dgm:prSet presAssocID="{268BB686-8F81-4FCF-960A-ADD4D309DD08}" presName="aNode" presStyleLbl="fgAcc1" presStyleIdx="0" presStyleCnt="1" custScaleX="1056906" custScaleY="105743" custLinFactNeighborX="66707" custLinFactNeighborY="-905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96355C1-4B96-4922-A3D5-6FBE38E29D76}" type="pres">
      <dgm:prSet presAssocID="{268BB686-8F81-4FCF-960A-ADD4D309DD08}" presName="aSpace" presStyleCnt="0"/>
      <dgm:spPr/>
      <dgm:t>
        <a:bodyPr/>
        <a:lstStyle/>
        <a:p>
          <a:endParaRPr lang="pt-BR"/>
        </a:p>
      </dgm:t>
    </dgm:pt>
  </dgm:ptLst>
  <dgm:cxnLst>
    <dgm:cxn modelId="{B3FF3303-3A59-4EC1-9CE9-A70B33572FFB}" type="presOf" srcId="{6587CC9F-843F-4C75-8727-6845CA7A9186}" destId="{980852FB-49F2-4497-81D7-44711BD754D2}" srcOrd="0" destOrd="0" presId="urn:microsoft.com/office/officeart/2005/8/layout/pyramid2"/>
    <dgm:cxn modelId="{B5FB8749-B6AB-4661-B456-2BE73D8BAE6D}" srcId="{6587CC9F-843F-4C75-8727-6845CA7A9186}" destId="{268BB686-8F81-4FCF-960A-ADD4D309DD08}" srcOrd="0" destOrd="0" parTransId="{BE8C5C80-8000-421E-B598-D6B32FBE1DED}" sibTransId="{E9450080-8536-408B-A710-172908FC57B5}"/>
    <dgm:cxn modelId="{873987E5-B3FF-4E13-8C2E-983D295D7B5D}" type="presOf" srcId="{268BB686-8F81-4FCF-960A-ADD4D309DD08}" destId="{D126DC43-067F-4CED-8C21-9C878C10CC99}" srcOrd="0" destOrd="0" presId="urn:microsoft.com/office/officeart/2005/8/layout/pyramid2"/>
    <dgm:cxn modelId="{F018E0BD-AC9D-4247-8131-D12A9DAB3068}" type="presParOf" srcId="{980852FB-49F2-4497-81D7-44711BD754D2}" destId="{CA0C8594-C83E-491F-B735-9EBF8A9F1C2B}" srcOrd="0" destOrd="0" presId="urn:microsoft.com/office/officeart/2005/8/layout/pyramid2"/>
    <dgm:cxn modelId="{86552F4C-1449-4B5F-9567-129B851996A9}" type="presParOf" srcId="{980852FB-49F2-4497-81D7-44711BD754D2}" destId="{1B5EA403-8B22-48CF-8052-631C85D55C39}" srcOrd="1" destOrd="0" presId="urn:microsoft.com/office/officeart/2005/8/layout/pyramid2"/>
    <dgm:cxn modelId="{1263B5BE-4663-4903-B9FE-400CD6B52757}" type="presParOf" srcId="{1B5EA403-8B22-48CF-8052-631C85D55C39}" destId="{D126DC43-067F-4CED-8C21-9C878C10CC99}" srcOrd="0" destOrd="0" presId="urn:microsoft.com/office/officeart/2005/8/layout/pyramid2"/>
    <dgm:cxn modelId="{FF894FCA-CEF9-40EE-81FA-5F2A54E91538}" type="presParOf" srcId="{1B5EA403-8B22-48CF-8052-631C85D55C39}" destId="{596355C1-4B96-4922-A3D5-6FBE38E29D76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0C8594-C83E-491F-B735-9EBF8A9F1C2B}">
      <dsp:nvSpPr>
        <dsp:cNvPr id="0" name=""/>
        <dsp:cNvSpPr/>
      </dsp:nvSpPr>
      <dsp:spPr>
        <a:xfrm>
          <a:off x="166394" y="207056"/>
          <a:ext cx="1818872" cy="1022189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126DC43-067F-4CED-8C21-9C878C10CC99}">
      <dsp:nvSpPr>
        <dsp:cNvPr id="0" name=""/>
        <dsp:cNvSpPr/>
      </dsp:nvSpPr>
      <dsp:spPr>
        <a:xfrm>
          <a:off x="1505754" y="139309"/>
          <a:ext cx="10363220" cy="1079206"/>
        </a:xfrm>
        <a:prstGeom prst="roundRect">
          <a:avLst/>
        </a:prstGeom>
        <a:solidFill>
          <a:srgbClr val="0070C0">
            <a:alpha val="90000"/>
          </a:srgbClr>
        </a:solidFill>
        <a:ln w="25400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600" b="1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TRATAMENTO  DE  RECLAMAÇÕES</a:t>
          </a:r>
          <a:endParaRPr lang="pt-BR" sz="3600" b="1" u="none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1558436" y="191991"/>
        <a:ext cx="10257856" cy="9738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0.75458</cdr:x>
      <cdr:y>0.42421</cdr:y>
    </cdr:from>
    <cdr:to>
      <cdr:x>1</cdr:x>
      <cdr:y>0.70959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3011467" y="13592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pt-BR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5265738" y="0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886FA1-77F9-4884-8DE3-82C4B8DB99FA}" type="datetimeFigureOut">
              <a:rPr lang="pt-BR" smtClean="0"/>
              <a:pPr/>
              <a:t>01/02/2021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979738" y="525463"/>
            <a:ext cx="3336925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930275" y="3330575"/>
            <a:ext cx="7435850" cy="3154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6657975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5265738" y="6657975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197758-D504-46E7-B08A-6D15A82F9F6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97758-D504-46E7-B08A-6D15A82F9F6C}" type="slidenum">
              <a:rPr lang="pt-BR" smtClean="0"/>
              <a:pPr/>
              <a:t>1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91064" y="2908135"/>
            <a:ext cx="10098723" cy="2006652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82128" y="5304843"/>
            <a:ext cx="8316595" cy="23923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7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54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81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08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36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63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90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0179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17FF-54DF-4141-B886-E8E0B2683AC4}" type="datetimeFigureOut">
              <a:rPr lang="pt-BR" smtClean="0"/>
              <a:pPr/>
              <a:t>01/02/2021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8A27C-000A-4D68-A059-BCBA54D2DF1C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17FF-54DF-4141-B886-E8E0B2683AC4}" type="datetimeFigureOut">
              <a:rPr lang="pt-BR" smtClean="0"/>
              <a:pPr/>
              <a:t>01/02/2021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8A27C-000A-4D68-A059-BCBA54D2DF1C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38506" y="6015629"/>
            <a:ext cx="10098723" cy="1859296"/>
          </a:xfrm>
        </p:spPr>
        <p:txBody>
          <a:bodyPr anchor="t"/>
          <a:lstStyle>
            <a:lvl1pPr algn="l">
              <a:defRPr sz="55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38506" y="3967804"/>
            <a:ext cx="10098723" cy="2047825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27245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5449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8173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0897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362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76346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39070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01795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17FF-54DF-4141-B886-E8E0B2683AC4}" type="datetimeFigureOut">
              <a:rPr lang="pt-BR" smtClean="0"/>
              <a:pPr/>
              <a:t>01/02/2021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8A27C-000A-4D68-A059-BCBA54D2DF1C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1252" y="3057653"/>
            <a:ext cx="7386341" cy="8650708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415604" y="3057653"/>
            <a:ext cx="7386341" cy="8650708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17FF-54DF-4141-B886-E8E0B2683AC4}" type="datetimeFigureOut">
              <a:rPr lang="pt-BR" smtClean="0"/>
              <a:pPr/>
              <a:t>01/02/2021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8A27C-000A-4D68-A059-BCBA54D2DF1C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94043" y="374893"/>
            <a:ext cx="10692765" cy="1560248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94043" y="2095501"/>
            <a:ext cx="5249439" cy="873305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27245" indent="0">
              <a:buNone/>
              <a:defRPr sz="2700" b="1"/>
            </a:lvl2pPr>
            <a:lvl3pPr marL="1254490" indent="0">
              <a:buNone/>
              <a:defRPr sz="2500" b="1"/>
            </a:lvl3pPr>
            <a:lvl4pPr marL="1881733" indent="0">
              <a:buNone/>
              <a:defRPr sz="2100" b="1"/>
            </a:lvl4pPr>
            <a:lvl5pPr marL="2508977" indent="0">
              <a:buNone/>
              <a:defRPr sz="2100" b="1"/>
            </a:lvl5pPr>
            <a:lvl6pPr marL="3136220" indent="0">
              <a:buNone/>
              <a:defRPr sz="2100" b="1"/>
            </a:lvl6pPr>
            <a:lvl7pPr marL="3763465" indent="0">
              <a:buNone/>
              <a:defRPr sz="2100" b="1"/>
            </a:lvl7pPr>
            <a:lvl8pPr marL="4390709" indent="0">
              <a:buNone/>
              <a:defRPr sz="2100" b="1"/>
            </a:lvl8pPr>
            <a:lvl9pPr marL="5017953" indent="0">
              <a:buNone/>
              <a:defRPr sz="21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94043" y="2968806"/>
            <a:ext cx="5249439" cy="539369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035308" y="2095501"/>
            <a:ext cx="5251501" cy="873305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27245" indent="0">
              <a:buNone/>
              <a:defRPr sz="2700" b="1"/>
            </a:lvl2pPr>
            <a:lvl3pPr marL="1254490" indent="0">
              <a:buNone/>
              <a:defRPr sz="2500" b="1"/>
            </a:lvl3pPr>
            <a:lvl4pPr marL="1881733" indent="0">
              <a:buNone/>
              <a:defRPr sz="2100" b="1"/>
            </a:lvl4pPr>
            <a:lvl5pPr marL="2508977" indent="0">
              <a:buNone/>
              <a:defRPr sz="2100" b="1"/>
            </a:lvl5pPr>
            <a:lvl6pPr marL="3136220" indent="0">
              <a:buNone/>
              <a:defRPr sz="2100" b="1"/>
            </a:lvl6pPr>
            <a:lvl7pPr marL="3763465" indent="0">
              <a:buNone/>
              <a:defRPr sz="2100" b="1"/>
            </a:lvl7pPr>
            <a:lvl8pPr marL="4390709" indent="0">
              <a:buNone/>
              <a:defRPr sz="2100" b="1"/>
            </a:lvl8pPr>
            <a:lvl9pPr marL="5017953" indent="0">
              <a:buNone/>
              <a:defRPr sz="21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035308" y="2968806"/>
            <a:ext cx="5251501" cy="539369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17FF-54DF-4141-B886-E8E0B2683AC4}" type="datetimeFigureOut">
              <a:rPr lang="pt-BR" smtClean="0"/>
              <a:pPr/>
              <a:t>01/02/2021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8A27C-000A-4D68-A059-BCBA54D2DF1C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17FF-54DF-4141-B886-E8E0B2683AC4}" type="datetimeFigureOut">
              <a:rPr lang="pt-BR" smtClean="0"/>
              <a:pPr/>
              <a:t>01/02/2021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8A27C-000A-4D68-A059-BCBA54D2DF1C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17FF-54DF-4141-B886-E8E0B2683AC4}" type="datetimeFigureOut">
              <a:rPr lang="pt-BR" smtClean="0"/>
              <a:pPr/>
              <a:t>01/02/2021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8A27C-000A-4D68-A059-BCBA54D2DF1C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94044" y="372726"/>
            <a:ext cx="3908718" cy="1586252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45084" y="372731"/>
            <a:ext cx="6641725" cy="7989770"/>
          </a:xfrm>
        </p:spPr>
        <p:txBody>
          <a:bodyPr/>
          <a:lstStyle>
            <a:lvl1pPr>
              <a:defRPr sz="44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94044" y="1958983"/>
            <a:ext cx="3908718" cy="6403518"/>
          </a:xfrm>
        </p:spPr>
        <p:txBody>
          <a:bodyPr/>
          <a:lstStyle>
            <a:lvl1pPr marL="0" indent="0">
              <a:buNone/>
              <a:defRPr sz="2000"/>
            </a:lvl1pPr>
            <a:lvl2pPr marL="627245" indent="0">
              <a:buNone/>
              <a:defRPr sz="1700"/>
            </a:lvl2pPr>
            <a:lvl3pPr marL="1254490" indent="0">
              <a:buNone/>
              <a:defRPr sz="1300"/>
            </a:lvl3pPr>
            <a:lvl4pPr marL="1881733" indent="0">
              <a:buNone/>
              <a:defRPr sz="1300"/>
            </a:lvl4pPr>
            <a:lvl5pPr marL="2508977" indent="0">
              <a:buNone/>
              <a:defRPr sz="1300"/>
            </a:lvl5pPr>
            <a:lvl6pPr marL="3136220" indent="0">
              <a:buNone/>
              <a:defRPr sz="1300"/>
            </a:lvl6pPr>
            <a:lvl7pPr marL="3763465" indent="0">
              <a:buNone/>
              <a:defRPr sz="1300"/>
            </a:lvl7pPr>
            <a:lvl8pPr marL="4390709" indent="0">
              <a:buNone/>
              <a:defRPr sz="1300"/>
            </a:lvl8pPr>
            <a:lvl9pPr marL="5017953" indent="0">
              <a:buNone/>
              <a:defRPr sz="13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17FF-54DF-4141-B886-E8E0B2683AC4}" type="datetimeFigureOut">
              <a:rPr lang="pt-BR" smtClean="0"/>
              <a:pPr/>
              <a:t>01/02/2021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8A27C-000A-4D68-A059-BCBA54D2DF1C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28730" y="6553043"/>
            <a:ext cx="7128510" cy="773623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28730" y="836467"/>
            <a:ext cx="7128510" cy="5616893"/>
          </a:xfrm>
        </p:spPr>
        <p:txBody>
          <a:bodyPr/>
          <a:lstStyle>
            <a:lvl1pPr marL="0" indent="0">
              <a:buNone/>
              <a:defRPr sz="4400"/>
            </a:lvl1pPr>
            <a:lvl2pPr marL="627245" indent="0">
              <a:buNone/>
              <a:defRPr sz="3800"/>
            </a:lvl2pPr>
            <a:lvl3pPr marL="1254490" indent="0">
              <a:buNone/>
              <a:defRPr sz="3200"/>
            </a:lvl3pPr>
            <a:lvl4pPr marL="1881733" indent="0">
              <a:buNone/>
              <a:defRPr sz="2700"/>
            </a:lvl4pPr>
            <a:lvl5pPr marL="2508977" indent="0">
              <a:buNone/>
              <a:defRPr sz="2700"/>
            </a:lvl5pPr>
            <a:lvl6pPr marL="3136220" indent="0">
              <a:buNone/>
              <a:defRPr sz="2700"/>
            </a:lvl6pPr>
            <a:lvl7pPr marL="3763465" indent="0">
              <a:buNone/>
              <a:defRPr sz="2700"/>
            </a:lvl7pPr>
            <a:lvl8pPr marL="4390709" indent="0">
              <a:buNone/>
              <a:defRPr sz="2700"/>
            </a:lvl8pPr>
            <a:lvl9pPr marL="5017953" indent="0">
              <a:buNone/>
              <a:defRPr sz="27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28730" y="7326666"/>
            <a:ext cx="7128510" cy="1098674"/>
          </a:xfrm>
        </p:spPr>
        <p:txBody>
          <a:bodyPr/>
          <a:lstStyle>
            <a:lvl1pPr marL="0" indent="0">
              <a:buNone/>
              <a:defRPr sz="2000"/>
            </a:lvl1pPr>
            <a:lvl2pPr marL="627245" indent="0">
              <a:buNone/>
              <a:defRPr sz="1700"/>
            </a:lvl2pPr>
            <a:lvl3pPr marL="1254490" indent="0">
              <a:buNone/>
              <a:defRPr sz="1300"/>
            </a:lvl3pPr>
            <a:lvl4pPr marL="1881733" indent="0">
              <a:buNone/>
              <a:defRPr sz="1300"/>
            </a:lvl4pPr>
            <a:lvl5pPr marL="2508977" indent="0">
              <a:buNone/>
              <a:defRPr sz="1300"/>
            </a:lvl5pPr>
            <a:lvl6pPr marL="3136220" indent="0">
              <a:buNone/>
              <a:defRPr sz="1300"/>
            </a:lvl6pPr>
            <a:lvl7pPr marL="3763465" indent="0">
              <a:buNone/>
              <a:defRPr sz="1300"/>
            </a:lvl7pPr>
            <a:lvl8pPr marL="4390709" indent="0">
              <a:buNone/>
              <a:defRPr sz="1300"/>
            </a:lvl8pPr>
            <a:lvl9pPr marL="5017953" indent="0">
              <a:buNone/>
              <a:defRPr sz="13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17FF-54DF-4141-B886-E8E0B2683AC4}" type="datetimeFigureOut">
              <a:rPr lang="pt-BR" smtClean="0"/>
              <a:pPr/>
              <a:t>01/02/2021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8A27C-000A-4D68-A059-BCBA54D2DF1C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17FF-54DF-4141-B886-E8E0B2683AC4}" type="datetimeFigureOut">
              <a:rPr lang="pt-BR" smtClean="0"/>
              <a:pPr/>
              <a:t>01/02/2021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8A27C-000A-4D68-A059-BCBA54D2DF1C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2060302" y="524417"/>
            <a:ext cx="3741643" cy="1118394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1248" y="524417"/>
            <a:ext cx="11031039" cy="1118394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17FF-54DF-4141-B886-E8E0B2683AC4}" type="datetimeFigureOut">
              <a:rPr lang="pt-BR" smtClean="0"/>
              <a:pPr/>
              <a:t>01/02/2021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8A27C-000A-4D68-A059-BCBA54D2DF1C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594043" y="374893"/>
            <a:ext cx="10692765" cy="1560248"/>
          </a:xfrm>
          <a:prstGeom prst="rect">
            <a:avLst/>
          </a:prstGeom>
        </p:spPr>
        <p:txBody>
          <a:bodyPr vert="horz" lIns="125448" tIns="62725" rIns="125448" bIns="62725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94043" y="2184354"/>
            <a:ext cx="10692765" cy="6178149"/>
          </a:xfrm>
          <a:prstGeom prst="rect">
            <a:avLst/>
          </a:prstGeom>
        </p:spPr>
        <p:txBody>
          <a:bodyPr vert="horz" lIns="125448" tIns="62725" rIns="125448" bIns="62725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94042" y="8676720"/>
            <a:ext cx="2772199" cy="498413"/>
          </a:xfrm>
          <a:prstGeom prst="rect">
            <a:avLst/>
          </a:prstGeom>
        </p:spPr>
        <p:txBody>
          <a:bodyPr vert="horz" lIns="125448" tIns="62725" rIns="125448" bIns="62725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117FF-54DF-4141-B886-E8E0B2683AC4}" type="datetimeFigureOut">
              <a:rPr lang="pt-BR" smtClean="0"/>
              <a:pPr/>
              <a:t>01/02/2021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59292" y="8676720"/>
            <a:ext cx="3762269" cy="498413"/>
          </a:xfrm>
          <a:prstGeom prst="rect">
            <a:avLst/>
          </a:prstGeom>
        </p:spPr>
        <p:txBody>
          <a:bodyPr vert="horz" lIns="125448" tIns="62725" rIns="125448" bIns="62725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514609" y="8676720"/>
            <a:ext cx="2772199" cy="498413"/>
          </a:xfrm>
          <a:prstGeom prst="rect">
            <a:avLst/>
          </a:prstGeom>
        </p:spPr>
        <p:txBody>
          <a:bodyPr vert="horz" lIns="125448" tIns="62725" rIns="125448" bIns="62725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08A27C-000A-4D68-A059-BCBA54D2DF1C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54490" rtl="0" eaLnBrk="1" latinLnBrk="0" hangingPunct="1"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0434" indent="-470434" algn="l" defTabSz="1254490" rtl="0" eaLnBrk="1" latinLnBrk="0" hangingPunct="1">
        <a:spcBef>
          <a:spcPct val="20000"/>
        </a:spcBef>
        <a:buFont typeface="Arial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019272" indent="-392027" algn="l" defTabSz="1254490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68110" indent="-313622" algn="l" defTabSz="125449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95352" indent="-313622" algn="l" defTabSz="125449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822597" indent="-313622" algn="l" defTabSz="125449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49842" indent="-313622" algn="l" defTabSz="125449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77087" indent="-313622" algn="l" defTabSz="125449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04330" indent="-313622" algn="l" defTabSz="125449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331575" indent="-313622" algn="l" defTabSz="125449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125449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27245" algn="l" defTabSz="125449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54490" algn="l" defTabSz="125449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81733" algn="l" defTabSz="125449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08977" algn="l" defTabSz="125449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36220" algn="l" defTabSz="125449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63465" algn="l" defTabSz="125449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90709" algn="l" defTabSz="125449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17953" algn="l" defTabSz="125449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chart" Target="../charts/chart3.xml"/><Relationship Id="rId5" Type="http://schemas.openxmlformats.org/officeDocument/2006/relationships/diagramLayout" Target="../diagrams/layout1.xml"/><Relationship Id="rId10" Type="http://schemas.openxmlformats.org/officeDocument/2006/relationships/chart" Target="../charts/chart2.xml"/><Relationship Id="rId4" Type="http://schemas.openxmlformats.org/officeDocument/2006/relationships/diagramData" Target="../diagrams/data1.xml"/><Relationship Id="rId9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 contrast="-30000"/>
          </a:blip>
          <a:srcRect/>
          <a:stretch>
            <a:fillRect/>
          </a:stretch>
        </p:blipFill>
        <p:spPr bwMode="auto">
          <a:xfrm>
            <a:off x="-702363" y="0"/>
            <a:ext cx="12583213" cy="9422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Diagrama 8"/>
          <p:cNvGraphicFramePr/>
          <p:nvPr/>
        </p:nvGraphicFramePr>
        <p:xfrm>
          <a:off x="-490659" y="153208"/>
          <a:ext cx="12066573" cy="1508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9" name="Gráfico 18"/>
          <p:cNvGraphicFramePr/>
          <p:nvPr>
            <p:extLst>
              <p:ext uri="{D42A27DB-BD31-4B8C-83A1-F6EECF244321}">
                <p14:modId xmlns:p14="http://schemas.microsoft.com/office/powerpoint/2010/main" val="3816765679"/>
              </p:ext>
            </p:extLst>
          </p:nvPr>
        </p:nvGraphicFramePr>
        <p:xfrm>
          <a:off x="4140225" y="1944440"/>
          <a:ext cx="3672408" cy="32180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25" name="Gráfico 24"/>
          <p:cNvGraphicFramePr/>
          <p:nvPr>
            <p:extLst>
              <p:ext uri="{D42A27DB-BD31-4B8C-83A1-F6EECF244321}">
                <p14:modId xmlns:p14="http://schemas.microsoft.com/office/powerpoint/2010/main" val="679902442"/>
              </p:ext>
            </p:extLst>
          </p:nvPr>
        </p:nvGraphicFramePr>
        <p:xfrm>
          <a:off x="-1" y="1944440"/>
          <a:ext cx="3924202" cy="3204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26" name="Gráfico 25"/>
          <p:cNvGraphicFramePr/>
          <p:nvPr>
            <p:extLst>
              <p:ext uri="{D42A27DB-BD31-4B8C-83A1-F6EECF244321}">
                <p14:modId xmlns:p14="http://schemas.microsoft.com/office/powerpoint/2010/main" val="2530622106"/>
              </p:ext>
            </p:extLst>
          </p:nvPr>
        </p:nvGraphicFramePr>
        <p:xfrm>
          <a:off x="7956649" y="1944440"/>
          <a:ext cx="3640363" cy="3216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27" name="Retângulo de cantos arredondados 26"/>
          <p:cNvSpPr/>
          <p:nvPr/>
        </p:nvSpPr>
        <p:spPr>
          <a:xfrm>
            <a:off x="0" y="1512392"/>
            <a:ext cx="3341071" cy="351012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606" tIns="44804" rIns="89606" bIns="44804" rtlCol="0" anchor="ctr"/>
          <a:lstStyle/>
          <a:p>
            <a:pPr algn="ctr"/>
            <a:r>
              <a:rPr lang="pt-BR" dirty="0" smtClean="0"/>
              <a:t>1º  NÍVEL - GCAC</a:t>
            </a:r>
            <a:endParaRPr lang="pt-BR" dirty="0"/>
          </a:p>
        </p:txBody>
      </p:sp>
      <p:sp>
        <p:nvSpPr>
          <p:cNvPr id="28" name="Retângulo de cantos arredondados 27"/>
          <p:cNvSpPr/>
          <p:nvPr/>
        </p:nvSpPr>
        <p:spPr>
          <a:xfrm>
            <a:off x="4154475" y="1537472"/>
            <a:ext cx="3341071" cy="351012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606" tIns="44804" rIns="89606" bIns="44804" rtlCol="0" anchor="ctr"/>
          <a:lstStyle/>
          <a:p>
            <a:pPr algn="ctr"/>
            <a:r>
              <a:rPr lang="pt-BR" dirty="0" smtClean="0"/>
              <a:t>2º  NÍVEL - OUVIDORIA</a:t>
            </a:r>
            <a:endParaRPr lang="pt-BR" dirty="0"/>
          </a:p>
        </p:txBody>
      </p:sp>
      <p:sp>
        <p:nvSpPr>
          <p:cNvPr id="29" name="Retângulo de cantos arredondados 28"/>
          <p:cNvSpPr/>
          <p:nvPr/>
        </p:nvSpPr>
        <p:spPr>
          <a:xfrm>
            <a:off x="8100665" y="1512392"/>
            <a:ext cx="3341071" cy="351012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606" tIns="44804" rIns="89606" bIns="44804" rtlCol="0" anchor="ctr"/>
          <a:lstStyle/>
          <a:p>
            <a:pPr algn="ctr"/>
            <a:r>
              <a:rPr lang="pt-BR" dirty="0" smtClean="0"/>
              <a:t>ANEEL</a:t>
            </a:r>
            <a:endParaRPr lang="pt-BR" dirty="0"/>
          </a:p>
        </p:txBody>
      </p:sp>
      <p:sp>
        <p:nvSpPr>
          <p:cNvPr id="35" name="Retângulo de cantos arredondados 34"/>
          <p:cNvSpPr/>
          <p:nvPr/>
        </p:nvSpPr>
        <p:spPr>
          <a:xfrm>
            <a:off x="8417401" y="5765346"/>
            <a:ext cx="3024335" cy="3596142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1500003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606" tIns="44804" rIns="89606" bIns="44804" rtlCol="0" anchor="ctr"/>
          <a:lstStyle/>
          <a:p>
            <a:pPr algn="ctr"/>
            <a:r>
              <a:rPr lang="pt-BR" sz="19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DEZEMBRO/2020</a:t>
            </a:r>
          </a:p>
          <a:p>
            <a:pPr algn="ctr"/>
            <a:r>
              <a:rPr lang="pt-BR" sz="1900" b="1" u="sng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MAIS RECLAMADAS</a:t>
            </a:r>
          </a:p>
          <a:p>
            <a:pPr algn="ctr"/>
            <a:r>
              <a:rPr lang="pt-BR" sz="1900" b="1" u="sng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NA ANEEL</a:t>
            </a:r>
            <a:endParaRPr lang="pt-BR" sz="1900" b="1" u="sng" dirty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algn="ctr"/>
            <a:r>
              <a:rPr lang="pt-BR" sz="19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FALTA DE ENERGIA: 151</a:t>
            </a:r>
          </a:p>
          <a:p>
            <a:pPr algn="ctr"/>
            <a:r>
              <a:rPr lang="pt-BR" sz="19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VARIAÇÃO DE CONSUMO: 30</a:t>
            </a:r>
          </a:p>
          <a:p>
            <a:pPr algn="ctr"/>
            <a:r>
              <a:rPr lang="pt-BR" sz="19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QUALIDADE DE SERVIÇO:19</a:t>
            </a:r>
          </a:p>
          <a:p>
            <a:pPr algn="ctr"/>
            <a:r>
              <a:rPr lang="pt-BR" sz="19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PRAZO: 15</a:t>
            </a: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-1" y="5256808"/>
            <a:ext cx="3348137" cy="410468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622" tIns="44811" rIns="89622" bIns="44811" rtlCol="0" anchor="ctr"/>
          <a:lstStyle/>
          <a:p>
            <a:pPr algn="ctr"/>
            <a:r>
              <a:rPr lang="pt-BR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Reclamações Tratadas  </a:t>
            </a:r>
          </a:p>
          <a:p>
            <a:pPr algn="ctr"/>
            <a:r>
              <a:rPr lang="pt-BR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DEZEMBRO/2020</a:t>
            </a:r>
          </a:p>
          <a:p>
            <a:pPr algn="ctr"/>
            <a:r>
              <a:rPr lang="pt-BR" sz="3100" b="1" dirty="0" smtClean="0">
                <a:solidFill>
                  <a:schemeClr val="tx1"/>
                </a:solidFill>
              </a:rPr>
              <a:t>1º Nível: 77</a:t>
            </a:r>
          </a:p>
          <a:p>
            <a:pPr algn="ctr"/>
            <a:r>
              <a:rPr lang="pt-BR" sz="3100" b="1" dirty="0" smtClean="0">
                <a:solidFill>
                  <a:schemeClr val="tx1"/>
                </a:solidFill>
              </a:rPr>
              <a:t>2º Nível: 31</a:t>
            </a:r>
          </a:p>
          <a:p>
            <a:pPr marL="1053375" indent="-1053375" algn="ctr"/>
            <a:r>
              <a:rPr lang="pt-BR" sz="3100" b="1" dirty="0" smtClean="0">
                <a:solidFill>
                  <a:schemeClr val="tx1"/>
                </a:solidFill>
              </a:rPr>
              <a:t>3º Nível: 299</a:t>
            </a:r>
          </a:p>
          <a:p>
            <a:pPr marL="1053375" indent="-1053375" algn="ctr"/>
            <a:r>
              <a:rPr lang="pt-BR" sz="2900" b="1" dirty="0" smtClean="0">
                <a:solidFill>
                  <a:schemeClr val="tx1"/>
                </a:solidFill>
              </a:rPr>
              <a:t>Falta de</a:t>
            </a:r>
          </a:p>
          <a:p>
            <a:pPr marL="1053375" indent="-1053375" algn="ctr"/>
            <a:r>
              <a:rPr lang="pt-BR" sz="2900" b="1" dirty="0" smtClean="0">
                <a:solidFill>
                  <a:schemeClr val="tx1"/>
                </a:solidFill>
              </a:rPr>
              <a:t> Energia</a:t>
            </a:r>
            <a:r>
              <a:rPr lang="pt-BR" sz="2900" dirty="0" smtClean="0">
                <a:solidFill>
                  <a:schemeClr val="tx1"/>
                </a:solidFill>
              </a:rPr>
              <a:t>: 151</a:t>
            </a:r>
            <a:endParaRPr lang="pt-BR" sz="2900" b="1" dirty="0" smtClean="0">
              <a:solidFill>
                <a:schemeClr val="tx1"/>
              </a:solidFill>
            </a:endParaRPr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787022"/>
              </p:ext>
            </p:extLst>
          </p:nvPr>
        </p:nvGraphicFramePr>
        <p:xfrm>
          <a:off x="3420145" y="6048896"/>
          <a:ext cx="5143536" cy="1805888"/>
        </p:xfrm>
        <a:graphic>
          <a:graphicData uri="http://schemas.openxmlformats.org/drawingml/2006/table">
            <a:tbl>
              <a:tblPr/>
              <a:tblGrid>
                <a:gridCol w="2568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55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712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ANEEL </a:t>
                      </a:r>
                      <a:r>
                        <a:rPr lang="pt-BR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– Procedentes</a:t>
                      </a:r>
                      <a:r>
                        <a:rPr lang="pt-BR" sz="16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DEZEMBRO/2020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19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DIFICULDADE DE PAGAMENTO 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</a:t>
                      </a:r>
                      <a:endParaRPr lang="pt-BR" sz="14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103609"/>
                  </a:ext>
                </a:extLst>
              </a:tr>
              <a:tr h="35719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RESSARCIMENTO</a:t>
                      </a:r>
                      <a:r>
                        <a:rPr lang="pt-BR" sz="120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DE DANOS 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</a:t>
                      </a:r>
                      <a:endParaRPr lang="pt-BR" sz="14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8427936"/>
                  </a:ext>
                </a:extLst>
              </a:tr>
              <a:tr h="35719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FATURAMENTO DE MICROGERAÇÃO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</a:t>
                      </a:r>
                      <a:endParaRPr lang="pt-BR" sz="14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3697774"/>
                  </a:ext>
                </a:extLst>
              </a:tr>
              <a:tr h="35719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TOTAL</a:t>
                      </a:r>
                      <a:endParaRPr lang="pt-BR" sz="12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0" i="0" u="none" strike="noStrike" smtClean="0">
                          <a:solidFill>
                            <a:srgbClr val="FF0000"/>
                          </a:solidFill>
                          <a:latin typeface="Calibri"/>
                        </a:rPr>
                        <a:t>3</a:t>
                      </a:r>
                      <a:endParaRPr lang="pt-BR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4969</TotalTime>
  <Words>75</Words>
  <Application>Microsoft Office PowerPoint</Application>
  <PresentationFormat>Personalizar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4" baseType="lpstr">
      <vt:lpstr>Arial</vt:lpstr>
      <vt:lpstr>Calibri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#33723</dc:creator>
  <cp:lastModifiedBy>Lara Helena Teles Medeiros</cp:lastModifiedBy>
  <cp:revision>295</cp:revision>
  <dcterms:created xsi:type="dcterms:W3CDTF">2015-03-19T14:47:03Z</dcterms:created>
  <dcterms:modified xsi:type="dcterms:W3CDTF">2021-02-01T13:56:41Z</dcterms:modified>
</cp:coreProperties>
</file>